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914" r:id="rId2"/>
    <p:sldId id="1415" r:id="rId3"/>
    <p:sldId id="1418" r:id="rId4"/>
    <p:sldId id="1417" r:id="rId5"/>
    <p:sldId id="1416" r:id="rId6"/>
    <p:sldId id="1481" r:id="rId7"/>
    <p:sldId id="1516" r:id="rId8"/>
    <p:sldId id="1515" r:id="rId9"/>
    <p:sldId id="1514" r:id="rId10"/>
    <p:sldId id="323" r:id="rId11"/>
    <p:sldId id="1822" r:id="rId12"/>
    <p:sldId id="1823" r:id="rId13"/>
    <p:sldId id="1582" r:id="rId14"/>
    <p:sldId id="1581" r:id="rId15"/>
    <p:sldId id="1554" r:id="rId16"/>
    <p:sldId id="1839" r:id="rId17"/>
    <p:sldId id="328" r:id="rId18"/>
    <p:sldId id="1480" r:id="rId19"/>
    <p:sldId id="1466" r:id="rId20"/>
    <p:sldId id="1517" r:id="rId21"/>
    <p:sldId id="258" r:id="rId22"/>
    <p:sldId id="1814" r:id="rId23"/>
    <p:sldId id="1815" r:id="rId24"/>
    <p:sldId id="1824" r:id="rId25"/>
    <p:sldId id="1834" r:id="rId26"/>
    <p:sldId id="1474" r:id="rId27"/>
    <p:sldId id="257" r:id="rId28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B2"/>
    <a:srgbClr val="8E8EDE"/>
    <a:srgbClr val="CFC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80085" autoAdjust="0"/>
  </p:normalViewPr>
  <p:slideViewPr>
    <p:cSldViewPr>
      <p:cViewPr varScale="1">
        <p:scale>
          <a:sx n="91" d="100"/>
          <a:sy n="91" d="100"/>
        </p:scale>
        <p:origin x="1128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6" d="100"/>
          <a:sy n="46" d="100"/>
        </p:scale>
        <p:origin x="2732" y="48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F9D1474-C70C-4711-AF04-E8C1E02DA468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76C7AE-F58C-410D-A24C-D622449AD2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5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10/10/2023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66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35" indent="-171435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69534-C07B-4B36-B887-85445E32054E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600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6CB6DE-1033-4C2C-8280-139BC16F7C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28700"/>
            <a:ext cx="8382000" cy="3371851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SzPct val="60000"/>
              <a:buFont typeface="Verdana" pitchFamily="34" charset="0"/>
              <a:buChar char="–"/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sz="3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42950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257301"/>
            <a:ext cx="4040188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742950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257301"/>
            <a:ext cx="4041775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6" r:id="rId3"/>
    <p:sldLayoutId id="2147483673" r:id="rId4"/>
    <p:sldLayoutId id="2147483674" r:id="rId5"/>
    <p:sldLayoutId id="2147483675" r:id="rId6"/>
    <p:sldLayoutId id="2147483676" r:id="rId7"/>
    <p:sldLayoutId id="2147483667" r:id="rId8"/>
    <p:sldLayoutId id="2147483668" r:id="rId9"/>
    <p:sldLayoutId id="2147483669" r:id="rId10"/>
    <p:sldLayoutId id="2147483670" r:id="rId11"/>
    <p:sldLayoutId id="2147483677" r:id="rId1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econ.geo.uu.nl/balland/3-relatedness-nuts2-Batteries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285750"/>
            <a:ext cx="9144000" cy="5524500"/>
          </a:xfrm>
        </p:spPr>
        <p:txBody>
          <a:bodyPr/>
          <a:lstStyle/>
          <a:p>
            <a:pPr marL="216000" algn="ctr">
              <a:lnSpc>
                <a:spcPts val="4320"/>
              </a:lnSpc>
              <a:spcBef>
                <a:spcPts val="2400"/>
              </a:spcBef>
              <a:spcAft>
                <a:spcPts val="3600"/>
              </a:spcAft>
            </a:pPr>
            <a:r>
              <a:rPr lang="en-US" sz="44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  <a:t>The Principle of Relatedness</a:t>
            </a:r>
            <a:br>
              <a:rPr lang="en-US" sz="36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</a:br>
            <a:r>
              <a:rPr lang="en-US" sz="30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  <a:t>Local &amp; Global Knowledge Sourcing</a:t>
            </a:r>
            <a:br>
              <a:rPr lang="en-US" sz="36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</a:br>
            <a:br>
              <a:rPr lang="en-US" sz="36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</a:br>
            <a:r>
              <a:rPr lang="en-US" sz="2400" b="1" dirty="0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  <a:t>Pierre-Alexandre </a:t>
            </a:r>
            <a:r>
              <a:rPr lang="en-US" sz="2400" b="1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  <a:t>Balland </a:t>
            </a:r>
            <a:endParaRPr lang="nl-NL" sz="1800" dirty="0">
              <a:solidFill>
                <a:schemeClr val="tx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" name="AutoShape 2" descr="Image result for london school of economic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690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Most influential languages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50" y="742950"/>
            <a:ext cx="5314950" cy="392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A3648ACB-27B3-BBC9-CADB-A6B522686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50" y="0"/>
            <a:ext cx="64643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026ADC-40F4-43B0-8512-2DACF2502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819150"/>
          </a:xfrm>
        </p:spPr>
        <p:txBody>
          <a:bodyPr/>
          <a:lstStyle/>
          <a:p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The product                                               space </a:t>
            </a:r>
            <a:endParaRPr lang="nl-NL" sz="2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580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75EEEA-2612-46A9-8FA4-BD48358EA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3" t="8518" r="15833" b="5556"/>
          <a:stretch/>
        </p:blipFill>
        <p:spPr>
          <a:xfrm>
            <a:off x="1447800" y="57149"/>
            <a:ext cx="6767348" cy="49684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026ADC-40F4-43B0-8512-2DACF2502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819150"/>
          </a:xfrm>
        </p:spPr>
        <p:txBody>
          <a:bodyPr/>
          <a:lstStyle/>
          <a:p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The technology                                           space </a:t>
            </a:r>
            <a:endParaRPr lang="nl-NL" sz="2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066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91C349-4B92-4139-A559-BC0239E66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23DEB0-5E13-4F39-802D-5B4B5E6FB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1500"/>
          </a:xfrm>
        </p:spPr>
        <p:txBody>
          <a:bodyPr/>
          <a:lstStyle/>
          <a:p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US knowledge space prior to the AI revolution</a:t>
            </a:r>
            <a:endParaRPr lang="nl-NL" sz="2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AA479-F29A-4A24-B9BE-AEF90F79B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" t="10000" b="5555"/>
          <a:stretch/>
        </p:blipFill>
        <p:spPr>
          <a:xfrm>
            <a:off x="228600" y="514350"/>
            <a:ext cx="8915400" cy="4343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3F8CDD-45C8-5E38-011B-1D075208D31C}"/>
              </a:ext>
            </a:extLst>
          </p:cNvPr>
          <p:cNvSpPr/>
          <p:nvPr/>
        </p:nvSpPr>
        <p:spPr>
          <a:xfrm>
            <a:off x="112295" y="4419600"/>
            <a:ext cx="87596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/>
              <a:t>Balland, P.A. (2021) </a:t>
            </a:r>
          </a:p>
          <a:p>
            <a:r>
              <a:rPr lang="nl-NL" sz="1600" dirty="0"/>
              <a:t>Report </a:t>
            </a:r>
            <a:r>
              <a:rPr lang="nl-NL" sz="1600" dirty="0" err="1"/>
              <a:t>for</a:t>
            </a:r>
            <a:r>
              <a:rPr lang="nl-NL" sz="1600" dirty="0"/>
              <a:t> DG </a:t>
            </a:r>
            <a:r>
              <a:rPr lang="nl-NL" sz="1600" dirty="0" err="1"/>
              <a:t>Grow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401168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91C349-4B92-4139-A559-BC0239E66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23DEB0-5E13-4F39-802D-5B4B5E6FB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1500"/>
          </a:xfrm>
        </p:spPr>
        <p:txBody>
          <a:bodyPr/>
          <a:lstStyle/>
          <a:p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EU knowledge space prior to the AI revolution</a:t>
            </a:r>
            <a:endParaRPr lang="nl-NL" sz="2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C30BEB-CAD0-4A41-B755-CC6FCF49C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" t="10000" b="5555"/>
          <a:stretch/>
        </p:blipFill>
        <p:spPr>
          <a:xfrm>
            <a:off x="228600" y="514350"/>
            <a:ext cx="8915400" cy="4343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9932CB-7D5A-BF0D-2165-F6BB2D885CC2}"/>
              </a:ext>
            </a:extLst>
          </p:cNvPr>
          <p:cNvSpPr/>
          <p:nvPr/>
        </p:nvSpPr>
        <p:spPr>
          <a:xfrm>
            <a:off x="112295" y="4419600"/>
            <a:ext cx="87596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/>
              <a:t>Balland, P.A. (2021) </a:t>
            </a:r>
          </a:p>
          <a:p>
            <a:r>
              <a:rPr lang="nl-NL" sz="1600" dirty="0"/>
              <a:t>Report </a:t>
            </a:r>
            <a:r>
              <a:rPr lang="nl-NL" sz="1600" dirty="0" err="1"/>
              <a:t>for</a:t>
            </a:r>
            <a:r>
              <a:rPr lang="nl-NL" sz="1600" dirty="0"/>
              <a:t> DG </a:t>
            </a:r>
            <a:r>
              <a:rPr lang="nl-NL" sz="1600" dirty="0" err="1"/>
              <a:t>Grow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395058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026ADC-40F4-43B0-8512-2DACF2502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The principle of relatedness</a:t>
            </a:r>
            <a:endParaRPr lang="nl-NL" sz="2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BF86328B-AAFE-4913-AA36-AF0C0D2AA06D}"/>
              </a:ext>
            </a:extLst>
          </p:cNvPr>
          <p:cNvSpPr txBox="1">
            <a:spLocks/>
          </p:cNvSpPr>
          <p:nvPr/>
        </p:nvSpPr>
        <p:spPr bwMode="auto">
          <a:xfrm>
            <a:off x="4457700" y="1663238"/>
            <a:ext cx="4114800" cy="129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3333B2"/>
                </a:solidFill>
              </a:rPr>
              <a:t>The structure of the economy allows to predict its further evolution </a:t>
            </a:r>
          </a:p>
        </p:txBody>
      </p:sp>
      <p:pic>
        <p:nvPicPr>
          <p:cNvPr id="11266" name="Picture 2" descr="The Principle of Relatedness | SpringerLink">
            <a:extLst>
              <a:ext uri="{FF2B5EF4-FFF2-40B4-BE49-F238E27FC236}">
                <a16:creationId xmlns:a16="http://schemas.microsoft.com/office/drawing/2014/main" id="{76E648D7-1053-4742-B88E-66EC005FB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" y="819150"/>
            <a:ext cx="3240024" cy="286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B9BD40-FBCD-4ECC-BF7E-47012555C28E}"/>
              </a:ext>
            </a:extLst>
          </p:cNvPr>
          <p:cNvSpPr/>
          <p:nvPr/>
        </p:nvSpPr>
        <p:spPr>
          <a:xfrm>
            <a:off x="163068" y="4050376"/>
            <a:ext cx="87523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/>
              <a:t>Hidalgo, C., Balland, P.A., Boschma, R., </a:t>
            </a:r>
            <a:r>
              <a:rPr lang="nl-NL" sz="1600" dirty="0" err="1"/>
              <a:t>Delgado</a:t>
            </a:r>
            <a:r>
              <a:rPr lang="nl-NL" sz="1600" dirty="0"/>
              <a:t>, M., Feldman, M., Frenken, K., </a:t>
            </a:r>
            <a:r>
              <a:rPr lang="nl-NL" sz="1600" dirty="0" err="1"/>
              <a:t>Glaeser</a:t>
            </a:r>
            <a:r>
              <a:rPr lang="nl-NL" sz="1600" dirty="0"/>
              <a:t>, E., He, C., </a:t>
            </a:r>
            <a:r>
              <a:rPr lang="nl-NL" sz="1600" dirty="0" err="1"/>
              <a:t>Kogler</a:t>
            </a:r>
            <a:r>
              <a:rPr lang="nl-NL" sz="1600" dirty="0"/>
              <a:t>, D., Morrison, A., Neffke, F., </a:t>
            </a:r>
            <a:r>
              <a:rPr lang="nl-NL" sz="1600" dirty="0" err="1"/>
              <a:t>Rigby</a:t>
            </a:r>
            <a:r>
              <a:rPr lang="nl-NL" sz="1600" dirty="0"/>
              <a:t>, D., Stern, S., </a:t>
            </a:r>
            <a:r>
              <a:rPr lang="nl-NL" sz="1600" dirty="0" err="1"/>
              <a:t>Zheng</a:t>
            </a:r>
            <a:r>
              <a:rPr lang="nl-NL" sz="1600" dirty="0"/>
              <a:t>, S., </a:t>
            </a:r>
            <a:r>
              <a:rPr lang="nl-NL" sz="1600" dirty="0" err="1"/>
              <a:t>and</a:t>
            </a:r>
            <a:r>
              <a:rPr lang="nl-NL" sz="1600" dirty="0"/>
              <a:t> Zhu, S. (2018) </a:t>
            </a:r>
            <a:r>
              <a:rPr lang="nl-NL" sz="1600" b="1" dirty="0">
                <a:solidFill>
                  <a:srgbClr val="3333B2"/>
                </a:solidFill>
              </a:rPr>
              <a:t>The </a:t>
            </a:r>
            <a:r>
              <a:rPr lang="nl-NL" sz="1600" b="1" dirty="0" err="1">
                <a:solidFill>
                  <a:srgbClr val="3333B2"/>
                </a:solidFill>
              </a:rPr>
              <a:t>Principle</a:t>
            </a:r>
            <a:r>
              <a:rPr lang="nl-NL" sz="1600" b="1" dirty="0">
                <a:solidFill>
                  <a:srgbClr val="3333B2"/>
                </a:solidFill>
              </a:rPr>
              <a:t> of Relatedness</a:t>
            </a:r>
            <a:r>
              <a:rPr lang="nl-NL" sz="1600" dirty="0"/>
              <a:t>, </a:t>
            </a:r>
            <a:r>
              <a:rPr lang="nl-NL" sz="1600" i="1" dirty="0" err="1"/>
              <a:t>Unifying</a:t>
            </a:r>
            <a:r>
              <a:rPr lang="nl-NL" sz="1600" i="1" dirty="0"/>
              <a:t> </a:t>
            </a:r>
            <a:r>
              <a:rPr lang="nl-NL" sz="1600" i="1" dirty="0" err="1"/>
              <a:t>Themes</a:t>
            </a:r>
            <a:r>
              <a:rPr lang="nl-NL" sz="1600" i="1" dirty="0"/>
              <a:t> in Complex Systems </a:t>
            </a:r>
            <a:r>
              <a:rPr lang="nl-NL" sz="1600" dirty="0"/>
              <a:t>(IX): 451-457</a:t>
            </a:r>
          </a:p>
        </p:txBody>
      </p:sp>
    </p:spTree>
    <p:extLst>
      <p:ext uri="{BB962C8B-B14F-4D97-AF65-F5344CB8AC3E}">
        <p14:creationId xmlns:p14="http://schemas.microsoft.com/office/powerpoint/2010/main" val="1189196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299D78-0B0B-29A1-979C-AD17577AC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-1614"/>
            <a:ext cx="7315200" cy="5174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EAA64E-04C2-5B62-0CCA-3A6110866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571750"/>
            <a:ext cx="2900713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27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686800" cy="571500"/>
          </a:xfrm>
        </p:spPr>
        <p:txBody>
          <a:bodyPr/>
          <a:lstStyle/>
          <a:p>
            <a:pPr eaLnBrk="1" hangingPunct="1"/>
            <a:r>
              <a:rPr lang="en-GB" dirty="0">
                <a:solidFill>
                  <a:srgbClr val="3333B2"/>
                </a:solidFill>
              </a:rPr>
              <a:t>The density of related technologies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1143001" y="-33434"/>
            <a:ext cx="138564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>
              <a:latin typeface="+mn-lt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1143001" y="-33434"/>
            <a:ext cx="138564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>
              <a:latin typeface="+mn-lt"/>
            </a:endParaRPr>
          </a:p>
        </p:txBody>
      </p:sp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1143001" y="-33434"/>
            <a:ext cx="138564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>
              <a:latin typeface="+mn-lt"/>
            </a:endParaRPr>
          </a:p>
        </p:txBody>
      </p:sp>
      <p:graphicFrame>
        <p:nvGraphicFramePr>
          <p:cNvPr id="54273" name="Object 1"/>
          <p:cNvGraphicFramePr>
            <a:graphicFrameLocks noChangeAspect="1"/>
          </p:cNvGraphicFramePr>
          <p:nvPr/>
        </p:nvGraphicFramePr>
        <p:xfrm>
          <a:off x="3545886" y="1005576"/>
          <a:ext cx="2080022" cy="913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11300" imgH="660400" progId="Equation.3">
                  <p:embed/>
                </p:oleObj>
              </mc:Choice>
              <mc:Fallback>
                <p:oleObj name="Equation" r:id="rId3" imgW="1511300" imgH="660400" progId="Equation.3">
                  <p:embed/>
                  <p:pic>
                    <p:nvPicPr>
                      <p:cNvPr id="54273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5886" y="1005576"/>
                        <a:ext cx="2080022" cy="9132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601670" y="4191931"/>
            <a:ext cx="5962890" cy="469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500"/>
              </a:lnSpc>
              <a:spcAft>
                <a:spcPts val="900"/>
              </a:spcAft>
            </a:pPr>
            <a:r>
              <a:rPr lang="en-GB" sz="1200" i="1" dirty="0">
                <a:latin typeface="+mn-lt"/>
                <a:ea typeface="Verdana" pitchFamily="34" charset="0"/>
                <a:cs typeface="Verdana" pitchFamily="34" charset="0"/>
              </a:rPr>
              <a:t>The </a:t>
            </a:r>
            <a:r>
              <a:rPr lang="en-GB" sz="1200" b="1" i="1" dirty="0">
                <a:latin typeface="+mn-lt"/>
                <a:ea typeface="Verdana" pitchFamily="34" charset="0"/>
                <a:cs typeface="Verdana" pitchFamily="34" charset="0"/>
              </a:rPr>
              <a:t>Density Index </a:t>
            </a:r>
            <a:r>
              <a:rPr lang="en-GB" sz="1200" i="1" dirty="0">
                <a:latin typeface="+mn-lt"/>
                <a:ea typeface="Verdana" pitchFamily="34" charset="0"/>
                <a:cs typeface="Verdana" pitchFamily="34" charset="0"/>
              </a:rPr>
              <a:t>indicates how close a potential new technology is to the knowledge bases of a given city</a:t>
            </a:r>
            <a:endParaRPr lang="en-US" sz="1200" i="1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10" name="Tableau 9"/>
          <p:cNvGraphicFramePr>
            <a:graphicFrameLocks noGrp="1"/>
          </p:cNvGraphicFramePr>
          <p:nvPr/>
        </p:nvGraphicFramePr>
        <p:xfrm>
          <a:off x="1515888" y="2193708"/>
          <a:ext cx="6048673" cy="164211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City </a:t>
                      </a:r>
                    </a:p>
                  </a:txBody>
                  <a:tcPr marL="68580" marR="68580" marT="34290" marB="34290">
                    <a:solidFill>
                      <a:srgbClr val="333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Technology</a:t>
                      </a:r>
                    </a:p>
                  </a:txBody>
                  <a:tcPr marL="68580" marR="68580" marT="34290" marB="34290">
                    <a:solidFill>
                      <a:srgbClr val="333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Density (%)</a:t>
                      </a:r>
                    </a:p>
                  </a:txBody>
                  <a:tcPr marL="68580" marR="68580" marT="34290" marB="34290">
                    <a:solidFill>
                      <a:srgbClr val="333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Ile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de France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Biotech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Ile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de France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Nanotech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Rhone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baseline="0" dirty="0" err="1">
                          <a:solidFill>
                            <a:schemeClr val="tx1"/>
                          </a:solidFill>
                        </a:rPr>
                        <a:t>Alpes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Biotech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Rhone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baseline="0" dirty="0" err="1">
                          <a:solidFill>
                            <a:schemeClr val="tx1"/>
                          </a:solidFill>
                        </a:rPr>
                        <a:t>Alpes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Nanotech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8336263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B7045B54-8743-43A8-8227-FD9F0458A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0"/>
            <a:ext cx="6553200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D10202-1413-41DB-981E-05B33CFA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B4F1D17-27D6-4153-85D6-56E5F60D226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8915400" cy="742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srgbClr val="3333B2"/>
                </a:solidFill>
              </a:rPr>
              <a:t>European hubs in battery technologies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31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8313AD-F35A-419F-A19D-14B59E0D1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27" y="361950"/>
            <a:ext cx="5247438" cy="262826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32C798-CF86-481B-B915-AB303BB1A4C3}"/>
              </a:ext>
            </a:extLst>
          </p:cNvPr>
          <p:cNvSpPr/>
          <p:nvPr/>
        </p:nvSpPr>
        <p:spPr>
          <a:xfrm>
            <a:off x="6374673" y="1811110"/>
            <a:ext cx="914400" cy="914400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7C30F7-DBD7-4BB9-BA23-E967EF0FC607}"/>
              </a:ext>
            </a:extLst>
          </p:cNvPr>
          <p:cNvSpPr/>
          <p:nvPr/>
        </p:nvSpPr>
        <p:spPr>
          <a:xfrm>
            <a:off x="7822473" y="1811110"/>
            <a:ext cx="914400" cy="914400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88ED62-FAC4-4A90-8E27-7D9F43DC0781}"/>
              </a:ext>
            </a:extLst>
          </p:cNvPr>
          <p:cNvSpPr/>
          <p:nvPr/>
        </p:nvSpPr>
        <p:spPr>
          <a:xfrm>
            <a:off x="6374673" y="3811360"/>
            <a:ext cx="914400" cy="914400"/>
          </a:xfrm>
          <a:prstGeom prst="ellipse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EEEF261-64A4-471E-8D65-D57B9E2FB90B}"/>
              </a:ext>
            </a:extLst>
          </p:cNvPr>
          <p:cNvSpPr/>
          <p:nvPr/>
        </p:nvSpPr>
        <p:spPr>
          <a:xfrm>
            <a:off x="7831182" y="3811360"/>
            <a:ext cx="914400" cy="914400"/>
          </a:xfrm>
          <a:prstGeom prst="ellipse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3A4163-64DD-4371-98D6-DE0A7787A254}"/>
              </a:ext>
            </a:extLst>
          </p:cNvPr>
          <p:cNvCxnSpPr>
            <a:cxnSpLocks/>
          </p:cNvCxnSpPr>
          <p:nvPr/>
        </p:nvCxnSpPr>
        <p:spPr>
          <a:xfrm flipV="1">
            <a:off x="6831873" y="2801166"/>
            <a:ext cx="0" cy="914944"/>
          </a:xfrm>
          <a:prstGeom prst="straightConnector1">
            <a:avLst/>
          </a:prstGeom>
          <a:ln w="28575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9A0E9B-12DF-4D8D-8B73-6DBBC6C4CD68}"/>
              </a:ext>
            </a:extLst>
          </p:cNvPr>
          <p:cNvCxnSpPr>
            <a:cxnSpLocks/>
          </p:cNvCxnSpPr>
          <p:nvPr/>
        </p:nvCxnSpPr>
        <p:spPr>
          <a:xfrm flipV="1">
            <a:off x="7010400" y="2801710"/>
            <a:ext cx="1116873" cy="914400"/>
          </a:xfrm>
          <a:prstGeom prst="straightConnector1">
            <a:avLst/>
          </a:prstGeom>
          <a:ln w="28575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ADA076-E117-424E-9441-5B13A579212A}"/>
              </a:ext>
            </a:extLst>
          </p:cNvPr>
          <p:cNvCxnSpPr>
            <a:cxnSpLocks/>
          </p:cNvCxnSpPr>
          <p:nvPr/>
        </p:nvCxnSpPr>
        <p:spPr>
          <a:xfrm flipH="1" flipV="1">
            <a:off x="7010400" y="2801166"/>
            <a:ext cx="1040673" cy="914944"/>
          </a:xfrm>
          <a:prstGeom prst="straightConnector1">
            <a:avLst/>
          </a:prstGeom>
          <a:ln w="28575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D9E9BA-6A34-44BF-87FB-A42367590707}"/>
              </a:ext>
            </a:extLst>
          </p:cNvPr>
          <p:cNvCxnSpPr>
            <a:cxnSpLocks/>
          </p:cNvCxnSpPr>
          <p:nvPr/>
        </p:nvCxnSpPr>
        <p:spPr>
          <a:xfrm flipH="1" flipV="1">
            <a:off x="8279673" y="2801166"/>
            <a:ext cx="8709" cy="914944"/>
          </a:xfrm>
          <a:prstGeom prst="straightConnector1">
            <a:avLst/>
          </a:prstGeom>
          <a:ln w="28575">
            <a:solidFill>
              <a:srgbClr val="3333B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22C52CA-B477-4F95-8DD6-7C9C5B64B930}"/>
              </a:ext>
            </a:extLst>
          </p:cNvPr>
          <p:cNvSpPr/>
          <p:nvPr/>
        </p:nvSpPr>
        <p:spPr>
          <a:xfrm>
            <a:off x="6428645" y="2096659"/>
            <a:ext cx="86042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" b="1" dirty="0"/>
              <a:t>Video 1</a:t>
            </a:r>
            <a:endParaRPr lang="nl-NL" sz="15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A1642D-E3B6-4A28-80EC-B7A138E47279}"/>
              </a:ext>
            </a:extLst>
          </p:cNvPr>
          <p:cNvSpPr/>
          <p:nvPr/>
        </p:nvSpPr>
        <p:spPr>
          <a:xfrm>
            <a:off x="7869914" y="2105167"/>
            <a:ext cx="86042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" b="1" dirty="0"/>
              <a:t>Video 2</a:t>
            </a:r>
            <a:endParaRPr lang="nl-NL" sz="15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041D85-BEA9-4471-8661-E466325B6DD0}"/>
              </a:ext>
            </a:extLst>
          </p:cNvPr>
          <p:cNvSpPr/>
          <p:nvPr/>
        </p:nvSpPr>
        <p:spPr>
          <a:xfrm>
            <a:off x="6401659" y="4097251"/>
            <a:ext cx="82586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" b="1" dirty="0"/>
              <a:t>Cust. 1</a:t>
            </a:r>
            <a:endParaRPr lang="nl-NL" sz="15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322093-382A-4CC3-9D25-F76A2D63025E}"/>
              </a:ext>
            </a:extLst>
          </p:cNvPr>
          <p:cNvSpPr/>
          <p:nvPr/>
        </p:nvSpPr>
        <p:spPr>
          <a:xfrm>
            <a:off x="7869914" y="4106977"/>
            <a:ext cx="82586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" b="1" dirty="0"/>
              <a:t>Cust. 2</a:t>
            </a:r>
            <a:endParaRPr lang="nl-NL" sz="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FBBC4D-F22B-4EEC-B0AF-ED338A4A2345}"/>
              </a:ext>
            </a:extLst>
          </p:cNvPr>
          <p:cNvSpPr/>
          <p:nvPr/>
        </p:nvSpPr>
        <p:spPr>
          <a:xfrm>
            <a:off x="842554" y="365012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3333B2"/>
                </a:solidFill>
              </a:rPr>
              <a:t>We build recommendation systems to guide investment decisions in cities</a:t>
            </a:r>
            <a:endParaRPr lang="nl-NL" b="1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979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F146D6-BB00-4050-BD37-97EF760E9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C4B601-6E25-45A4-A63D-EC09B541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Image result for de-industrialisation">
            <a:extLst>
              <a:ext uri="{FF2B5EF4-FFF2-40B4-BE49-F238E27FC236}">
                <a16:creationId xmlns:a16="http://schemas.microsoft.com/office/drawing/2014/main" id="{DEDF11FF-1D3A-4C6D-AC71-C9387FBA7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8011" cy="566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469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8313AD-F35A-419F-A19D-14B59E0D1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27" y="361950"/>
            <a:ext cx="5247438" cy="262826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32C798-CF86-481B-B915-AB303BB1A4C3}"/>
              </a:ext>
            </a:extLst>
          </p:cNvPr>
          <p:cNvSpPr/>
          <p:nvPr/>
        </p:nvSpPr>
        <p:spPr>
          <a:xfrm>
            <a:off x="6374673" y="1811110"/>
            <a:ext cx="914400" cy="914400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7C30F7-DBD7-4BB9-BA23-E967EF0FC607}"/>
              </a:ext>
            </a:extLst>
          </p:cNvPr>
          <p:cNvSpPr/>
          <p:nvPr/>
        </p:nvSpPr>
        <p:spPr>
          <a:xfrm>
            <a:off x="7822473" y="1811110"/>
            <a:ext cx="914400" cy="914400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88ED62-FAC4-4A90-8E27-7D9F43DC0781}"/>
              </a:ext>
            </a:extLst>
          </p:cNvPr>
          <p:cNvSpPr/>
          <p:nvPr/>
        </p:nvSpPr>
        <p:spPr>
          <a:xfrm>
            <a:off x="6374673" y="3811360"/>
            <a:ext cx="914400" cy="914400"/>
          </a:xfrm>
          <a:prstGeom prst="ellipse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EEEF261-64A4-471E-8D65-D57B9E2FB90B}"/>
              </a:ext>
            </a:extLst>
          </p:cNvPr>
          <p:cNvSpPr/>
          <p:nvPr/>
        </p:nvSpPr>
        <p:spPr>
          <a:xfrm>
            <a:off x="7831182" y="3811360"/>
            <a:ext cx="914400" cy="914400"/>
          </a:xfrm>
          <a:prstGeom prst="ellipse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3A4163-64DD-4371-98D6-DE0A7787A254}"/>
              </a:ext>
            </a:extLst>
          </p:cNvPr>
          <p:cNvCxnSpPr>
            <a:cxnSpLocks/>
          </p:cNvCxnSpPr>
          <p:nvPr/>
        </p:nvCxnSpPr>
        <p:spPr>
          <a:xfrm flipV="1">
            <a:off x="6831873" y="2801166"/>
            <a:ext cx="0" cy="914944"/>
          </a:xfrm>
          <a:prstGeom prst="straightConnector1">
            <a:avLst/>
          </a:prstGeom>
          <a:ln w="28575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9A0E9B-12DF-4D8D-8B73-6DBBC6C4CD68}"/>
              </a:ext>
            </a:extLst>
          </p:cNvPr>
          <p:cNvCxnSpPr>
            <a:cxnSpLocks/>
          </p:cNvCxnSpPr>
          <p:nvPr/>
        </p:nvCxnSpPr>
        <p:spPr>
          <a:xfrm flipV="1">
            <a:off x="7010400" y="2801710"/>
            <a:ext cx="1116873" cy="914400"/>
          </a:xfrm>
          <a:prstGeom prst="straightConnector1">
            <a:avLst/>
          </a:prstGeom>
          <a:ln w="28575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ADA076-E117-424E-9441-5B13A579212A}"/>
              </a:ext>
            </a:extLst>
          </p:cNvPr>
          <p:cNvCxnSpPr>
            <a:cxnSpLocks/>
          </p:cNvCxnSpPr>
          <p:nvPr/>
        </p:nvCxnSpPr>
        <p:spPr>
          <a:xfrm flipH="1" flipV="1">
            <a:off x="7010400" y="2801166"/>
            <a:ext cx="1040673" cy="914944"/>
          </a:xfrm>
          <a:prstGeom prst="straightConnector1">
            <a:avLst/>
          </a:prstGeom>
          <a:ln w="28575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D9E9BA-6A34-44BF-87FB-A42367590707}"/>
              </a:ext>
            </a:extLst>
          </p:cNvPr>
          <p:cNvCxnSpPr>
            <a:cxnSpLocks/>
          </p:cNvCxnSpPr>
          <p:nvPr/>
        </p:nvCxnSpPr>
        <p:spPr>
          <a:xfrm flipH="1" flipV="1">
            <a:off x="8279673" y="2801166"/>
            <a:ext cx="8709" cy="914944"/>
          </a:xfrm>
          <a:prstGeom prst="straightConnector1">
            <a:avLst/>
          </a:prstGeom>
          <a:ln w="28575">
            <a:solidFill>
              <a:srgbClr val="3333B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22C52CA-B477-4F95-8DD6-7C9C5B64B930}"/>
              </a:ext>
            </a:extLst>
          </p:cNvPr>
          <p:cNvSpPr/>
          <p:nvPr/>
        </p:nvSpPr>
        <p:spPr>
          <a:xfrm>
            <a:off x="6428645" y="2096659"/>
            <a:ext cx="77950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" b="1" dirty="0"/>
              <a:t>Tech 1</a:t>
            </a:r>
            <a:endParaRPr lang="nl-NL" sz="15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A1642D-E3B6-4A28-80EC-B7A138E47279}"/>
              </a:ext>
            </a:extLst>
          </p:cNvPr>
          <p:cNvSpPr/>
          <p:nvPr/>
        </p:nvSpPr>
        <p:spPr>
          <a:xfrm>
            <a:off x="7869914" y="2105167"/>
            <a:ext cx="77950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" b="1" dirty="0"/>
              <a:t>Tech 2</a:t>
            </a:r>
            <a:endParaRPr lang="nl-NL" sz="15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041D85-BEA9-4471-8661-E466325B6DD0}"/>
              </a:ext>
            </a:extLst>
          </p:cNvPr>
          <p:cNvSpPr/>
          <p:nvPr/>
        </p:nvSpPr>
        <p:spPr>
          <a:xfrm>
            <a:off x="6401659" y="4097251"/>
            <a:ext cx="70884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" b="1" dirty="0"/>
              <a:t>City 1</a:t>
            </a:r>
            <a:endParaRPr lang="nl-NL" sz="15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322093-382A-4CC3-9D25-F76A2D63025E}"/>
              </a:ext>
            </a:extLst>
          </p:cNvPr>
          <p:cNvSpPr/>
          <p:nvPr/>
        </p:nvSpPr>
        <p:spPr>
          <a:xfrm>
            <a:off x="7869914" y="4106977"/>
            <a:ext cx="70884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" b="1" dirty="0"/>
              <a:t>City 2</a:t>
            </a:r>
            <a:endParaRPr lang="nl-NL" sz="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FBBC4D-F22B-4EEC-B0AF-ED338A4A2345}"/>
              </a:ext>
            </a:extLst>
          </p:cNvPr>
          <p:cNvSpPr/>
          <p:nvPr/>
        </p:nvSpPr>
        <p:spPr>
          <a:xfrm>
            <a:off x="842554" y="365012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3333B2"/>
                </a:solidFill>
              </a:rPr>
              <a:t>We build recommendation systems to guide investment decisions in cities</a:t>
            </a:r>
            <a:endParaRPr lang="nl-NL" b="1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558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1295400" y="967962"/>
            <a:ext cx="0" cy="319648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295400" y="4164444"/>
            <a:ext cx="66294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95400" y="4240644"/>
            <a:ext cx="6629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Relatedness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3401" y="763418"/>
            <a:ext cx="492443" cy="3377215"/>
          </a:xfrm>
          <a:prstGeom prst="rect">
            <a:avLst/>
          </a:prstGeom>
          <a:solidFill>
            <a:schemeClr val="bg1"/>
          </a:solidFill>
        </p:spPr>
        <p:txBody>
          <a:bodyPr vert="vert270"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Complexity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 flipV="1">
            <a:off x="1295401" y="1645214"/>
            <a:ext cx="3265967" cy="1190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 flipH="1">
            <a:off x="4572001" y="1651166"/>
            <a:ext cx="38099" cy="248946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B54179-A447-448B-9E34-B0542C7518CC}"/>
              </a:ext>
            </a:extLst>
          </p:cNvPr>
          <p:cNvSpPr/>
          <p:nvPr/>
        </p:nvSpPr>
        <p:spPr>
          <a:xfrm>
            <a:off x="4467890" y="1541510"/>
            <a:ext cx="246321" cy="2487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8516E8-7C02-40D6-A3A1-9873BC5D2134}"/>
              </a:ext>
            </a:extLst>
          </p:cNvPr>
          <p:cNvSpPr/>
          <p:nvPr/>
        </p:nvSpPr>
        <p:spPr>
          <a:xfrm>
            <a:off x="4842246" y="1541510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/>
              <a:t>Nanotech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2C4116E-CB73-4E8D-BDF7-729E5FAD7FBE}"/>
              </a:ext>
            </a:extLst>
          </p:cNvPr>
          <p:cNvSpPr/>
          <p:nvPr/>
        </p:nvSpPr>
        <p:spPr>
          <a:xfrm>
            <a:off x="2564219" y="2176804"/>
            <a:ext cx="246321" cy="2487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B686BF-79F6-4808-8B69-034C97689D7B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325083" y="2301187"/>
            <a:ext cx="1239137" cy="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3ECD72-1831-4BA4-AF08-A0F8508C8B4A}"/>
              </a:ext>
            </a:extLst>
          </p:cNvPr>
          <p:cNvCxnSpPr>
            <a:cxnSpLocks/>
            <a:stCxn id="17" idx="4"/>
          </p:cNvCxnSpPr>
          <p:nvPr/>
        </p:nvCxnSpPr>
        <p:spPr>
          <a:xfrm flipH="1">
            <a:off x="2654156" y="2425570"/>
            <a:ext cx="33224" cy="1700775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51346A1-2781-4DA1-BA82-1C3C74C56019}"/>
              </a:ext>
            </a:extLst>
          </p:cNvPr>
          <p:cNvSpPr/>
          <p:nvPr/>
        </p:nvSpPr>
        <p:spPr>
          <a:xfrm>
            <a:off x="2864346" y="2176804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/>
              <a:t>Biotech</a:t>
            </a:r>
            <a:endParaRPr lang="nl-NL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620971D1-BBA6-4AF6-BC24-479313542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Evidence-based framework for S3</a:t>
            </a:r>
            <a:endParaRPr lang="nl-NL" dirty="0">
              <a:solidFill>
                <a:srgbClr val="3333B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D5F972-2635-45C1-BFF3-403AE650A50D}"/>
              </a:ext>
            </a:extLst>
          </p:cNvPr>
          <p:cNvSpPr/>
          <p:nvPr/>
        </p:nvSpPr>
        <p:spPr>
          <a:xfrm>
            <a:off x="90485" y="4630063"/>
            <a:ext cx="8915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3333B2"/>
                </a:solidFill>
              </a:rPr>
              <a:t>Balland, P. A., Boschma, R., Crespo, J., &amp; Rigby, D. L. (2019). Smart specialization policy in the European Union: relatedness, knowledge complexity and regional diversification. Regional Studies, 53(9), 1252-1268.</a:t>
            </a:r>
            <a:endParaRPr lang="nl-NL" sz="1000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35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C4B659-EA34-4C32-B6FF-400049064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Smart Investment Framework</a:t>
            </a:r>
            <a:endParaRPr lang="nl-N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22E19A-112B-444A-9888-48E2189FE901}"/>
              </a:ext>
            </a:extLst>
          </p:cNvPr>
          <p:cNvCxnSpPr/>
          <p:nvPr/>
        </p:nvCxnSpPr>
        <p:spPr>
          <a:xfrm flipV="1">
            <a:off x="1295400" y="876487"/>
            <a:ext cx="0" cy="319648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40F700-1CA8-4827-9C59-809AAE3BB354}"/>
              </a:ext>
            </a:extLst>
          </p:cNvPr>
          <p:cNvCxnSpPr/>
          <p:nvPr/>
        </p:nvCxnSpPr>
        <p:spPr>
          <a:xfrm>
            <a:off x="1295400" y="4072970"/>
            <a:ext cx="66294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9F5DC33-2898-4AAA-A008-84B36787F180}"/>
              </a:ext>
            </a:extLst>
          </p:cNvPr>
          <p:cNvSpPr/>
          <p:nvPr/>
        </p:nvSpPr>
        <p:spPr>
          <a:xfrm>
            <a:off x="1295400" y="4149170"/>
            <a:ext cx="6629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Relatedness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2992A-F4D5-4CC5-ABE1-4A821AB07418}"/>
              </a:ext>
            </a:extLst>
          </p:cNvPr>
          <p:cNvSpPr/>
          <p:nvPr/>
        </p:nvSpPr>
        <p:spPr>
          <a:xfrm>
            <a:off x="533400" y="671943"/>
            <a:ext cx="492443" cy="3377215"/>
          </a:xfrm>
          <a:prstGeom prst="rect">
            <a:avLst/>
          </a:prstGeom>
          <a:solidFill>
            <a:schemeClr val="bg1"/>
          </a:solidFill>
        </p:spPr>
        <p:txBody>
          <a:bodyPr vert="vert270"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Complexity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238F71-808F-4183-B95B-76E9FA766475}"/>
              </a:ext>
            </a:extLst>
          </p:cNvPr>
          <p:cNvCxnSpPr/>
          <p:nvPr/>
        </p:nvCxnSpPr>
        <p:spPr>
          <a:xfrm>
            <a:off x="1295400" y="2474729"/>
            <a:ext cx="662940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4F2D4C-01BF-49D8-935A-0E10DC3E56CD}"/>
              </a:ext>
            </a:extLst>
          </p:cNvPr>
          <p:cNvCxnSpPr/>
          <p:nvPr/>
        </p:nvCxnSpPr>
        <p:spPr>
          <a:xfrm>
            <a:off x="4572001" y="876487"/>
            <a:ext cx="0" cy="317267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D2110AF-C173-4266-86F5-4C00D10217AE}"/>
              </a:ext>
            </a:extLst>
          </p:cNvPr>
          <p:cNvSpPr/>
          <p:nvPr/>
        </p:nvSpPr>
        <p:spPr>
          <a:xfrm>
            <a:off x="1371599" y="1101170"/>
            <a:ext cx="320040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86D5FC-259B-4A49-9741-0F520460D6DF}"/>
              </a:ext>
            </a:extLst>
          </p:cNvPr>
          <p:cNvSpPr/>
          <p:nvPr/>
        </p:nvSpPr>
        <p:spPr>
          <a:xfrm>
            <a:off x="1371598" y="2777570"/>
            <a:ext cx="320040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72482B-1C07-4CC1-B8D6-9DF9E7253133}"/>
              </a:ext>
            </a:extLst>
          </p:cNvPr>
          <p:cNvSpPr/>
          <p:nvPr/>
        </p:nvSpPr>
        <p:spPr>
          <a:xfrm>
            <a:off x="4800600" y="1101170"/>
            <a:ext cx="28443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47A850-C2CB-4990-B4EF-0A5021337D11}"/>
              </a:ext>
            </a:extLst>
          </p:cNvPr>
          <p:cNvSpPr/>
          <p:nvPr/>
        </p:nvSpPr>
        <p:spPr>
          <a:xfrm>
            <a:off x="4800599" y="2777570"/>
            <a:ext cx="28443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645A06-4391-4C38-9CD1-6B870A458024}"/>
              </a:ext>
            </a:extLst>
          </p:cNvPr>
          <p:cNvSpPr/>
          <p:nvPr/>
        </p:nvSpPr>
        <p:spPr>
          <a:xfrm>
            <a:off x="281940" y="4610100"/>
            <a:ext cx="85953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Balland, P.A., Boschma, R., Crespo, J. and Rigby, D. (2019) Smart Specialization policy in the EU: Relatedness, Knowledge Complexity and Regional Diversification, Regional Studies, 53 (9): 1252-1268</a:t>
            </a:r>
            <a:endParaRPr lang="nl-NL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462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1FFA80-01D1-4D0E-A577-6388C1674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The case of the Toulouse region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39D84-D891-478E-A5A4-31A27C055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37" y="709901"/>
            <a:ext cx="7240419" cy="350864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C72A0F-AE81-4A2A-9DCF-121EDB167CC9}"/>
              </a:ext>
            </a:extLst>
          </p:cNvPr>
          <p:cNvCxnSpPr/>
          <p:nvPr/>
        </p:nvCxnSpPr>
        <p:spPr>
          <a:xfrm flipV="1">
            <a:off x="480538" y="1075479"/>
            <a:ext cx="0" cy="319648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E791F63-22D1-4351-BD24-032030F378B7}"/>
              </a:ext>
            </a:extLst>
          </p:cNvPr>
          <p:cNvSpPr/>
          <p:nvPr/>
        </p:nvSpPr>
        <p:spPr>
          <a:xfrm>
            <a:off x="480538" y="4348162"/>
            <a:ext cx="622887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Relatedness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6058D7-3B19-456D-9400-F404E158F1CB}"/>
              </a:ext>
            </a:extLst>
          </p:cNvPr>
          <p:cNvSpPr/>
          <p:nvPr/>
        </p:nvSpPr>
        <p:spPr>
          <a:xfrm>
            <a:off x="-22860" y="913264"/>
            <a:ext cx="492443" cy="3377215"/>
          </a:xfrm>
          <a:prstGeom prst="rect">
            <a:avLst/>
          </a:prstGeom>
          <a:solidFill>
            <a:schemeClr val="bg1"/>
          </a:solidFill>
        </p:spPr>
        <p:txBody>
          <a:bodyPr vert="vert270"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Complexity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943B73-2535-4A09-81D7-9215A2B7DEC8}"/>
              </a:ext>
            </a:extLst>
          </p:cNvPr>
          <p:cNvCxnSpPr>
            <a:cxnSpLocks/>
          </p:cNvCxnSpPr>
          <p:nvPr/>
        </p:nvCxnSpPr>
        <p:spPr>
          <a:xfrm flipV="1">
            <a:off x="508161" y="4242208"/>
            <a:ext cx="6807039" cy="1149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C876FF-2AF5-45C9-AD4E-49BB926851BD}"/>
              </a:ext>
            </a:extLst>
          </p:cNvPr>
          <p:cNvCxnSpPr>
            <a:cxnSpLocks/>
          </p:cNvCxnSpPr>
          <p:nvPr/>
        </p:nvCxnSpPr>
        <p:spPr>
          <a:xfrm flipH="1">
            <a:off x="5052537" y="1782085"/>
            <a:ext cx="457201" cy="457200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F62170-8F86-4B2F-A43E-D6D193F79B93}"/>
              </a:ext>
            </a:extLst>
          </p:cNvPr>
          <p:cNvSpPr txBox="1"/>
          <p:nvPr/>
        </p:nvSpPr>
        <p:spPr>
          <a:xfrm>
            <a:off x="4595337" y="2158462"/>
            <a:ext cx="114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Electrical plane</a:t>
            </a:r>
            <a:endParaRPr lang="nl-NL" sz="12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86A48AA-6A36-4899-8033-E8B1FF38B7A3}"/>
              </a:ext>
            </a:extLst>
          </p:cNvPr>
          <p:cNvCxnSpPr>
            <a:cxnSpLocks/>
          </p:cNvCxnSpPr>
          <p:nvPr/>
        </p:nvCxnSpPr>
        <p:spPr>
          <a:xfrm flipH="1">
            <a:off x="7492356" y="1815641"/>
            <a:ext cx="1" cy="342821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9281A18-0AE7-4D1B-BB8F-C3675CA151A8}"/>
              </a:ext>
            </a:extLst>
          </p:cNvPr>
          <p:cNvSpPr txBox="1"/>
          <p:nvPr/>
        </p:nvSpPr>
        <p:spPr>
          <a:xfrm>
            <a:off x="6898705" y="2158461"/>
            <a:ext cx="1143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Biotherapies</a:t>
            </a:r>
            <a:endParaRPr lang="nl-NL" sz="12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7FA4ED-7A07-44C2-96B1-5B677AAE1D3F}"/>
              </a:ext>
            </a:extLst>
          </p:cNvPr>
          <p:cNvCxnSpPr>
            <a:cxnSpLocks/>
          </p:cNvCxnSpPr>
          <p:nvPr/>
        </p:nvCxnSpPr>
        <p:spPr>
          <a:xfrm flipH="1" flipV="1">
            <a:off x="7109938" y="1075479"/>
            <a:ext cx="17366" cy="554206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0A4A76-B676-4719-848F-5A35F4806131}"/>
              </a:ext>
            </a:extLst>
          </p:cNvPr>
          <p:cNvSpPr txBox="1"/>
          <p:nvPr/>
        </p:nvSpPr>
        <p:spPr>
          <a:xfrm>
            <a:off x="6538438" y="817558"/>
            <a:ext cx="1143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Oncology</a:t>
            </a:r>
            <a:endParaRPr lang="nl-NL" sz="12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AF7742-C6C4-42FD-8C5A-5EFB9B01F9F7}"/>
              </a:ext>
            </a:extLst>
          </p:cNvPr>
          <p:cNvCxnSpPr>
            <a:cxnSpLocks/>
          </p:cNvCxnSpPr>
          <p:nvPr/>
        </p:nvCxnSpPr>
        <p:spPr>
          <a:xfrm flipV="1">
            <a:off x="4823938" y="929673"/>
            <a:ext cx="457199" cy="1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2A7F67B-D3FA-46CC-8EE7-B97C7903D2BB}"/>
              </a:ext>
            </a:extLst>
          </p:cNvPr>
          <p:cNvSpPr txBox="1"/>
          <p:nvPr/>
        </p:nvSpPr>
        <p:spPr>
          <a:xfrm>
            <a:off x="5136357" y="663382"/>
            <a:ext cx="114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Embedded Systems</a:t>
            </a:r>
            <a:endParaRPr lang="nl-NL" sz="12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46A2100-A106-40C6-8CCB-EF2B671DDB47}"/>
              </a:ext>
            </a:extLst>
          </p:cNvPr>
          <p:cNvCxnSpPr>
            <a:cxnSpLocks/>
          </p:cNvCxnSpPr>
          <p:nvPr/>
        </p:nvCxnSpPr>
        <p:spPr>
          <a:xfrm>
            <a:off x="3328050" y="3074114"/>
            <a:ext cx="467188" cy="191213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08A4B3A-2F23-46FD-A146-0DBAD8FC2701}"/>
              </a:ext>
            </a:extLst>
          </p:cNvPr>
          <p:cNvSpPr txBox="1"/>
          <p:nvPr/>
        </p:nvSpPr>
        <p:spPr>
          <a:xfrm>
            <a:off x="3757137" y="3153538"/>
            <a:ext cx="1143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Geosciences</a:t>
            </a:r>
            <a:endParaRPr lang="nl-NL" sz="12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8D5CC7F-6957-403A-8FAF-6B6BDE207923}"/>
              </a:ext>
            </a:extLst>
          </p:cNvPr>
          <p:cNvCxnSpPr>
            <a:cxnSpLocks/>
          </p:cNvCxnSpPr>
          <p:nvPr/>
        </p:nvCxnSpPr>
        <p:spPr>
          <a:xfrm flipH="1" flipV="1">
            <a:off x="1566864" y="960907"/>
            <a:ext cx="304800" cy="1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1A62930-0FD3-4345-A509-565042C6AA84}"/>
              </a:ext>
            </a:extLst>
          </p:cNvPr>
          <p:cNvSpPr txBox="1"/>
          <p:nvPr/>
        </p:nvSpPr>
        <p:spPr>
          <a:xfrm>
            <a:off x="671991" y="815802"/>
            <a:ext cx="1143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Batteries</a:t>
            </a:r>
            <a:endParaRPr lang="nl-NL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889B89-2A43-44CA-922A-0E1BE321D3B5}"/>
              </a:ext>
            </a:extLst>
          </p:cNvPr>
          <p:cNvSpPr txBox="1"/>
          <p:nvPr/>
        </p:nvSpPr>
        <p:spPr>
          <a:xfrm>
            <a:off x="333964" y="2038486"/>
            <a:ext cx="114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Composites materials</a:t>
            </a:r>
            <a:endParaRPr lang="nl-NL" sz="12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BA53F5-274A-4BE3-8F57-C350BEBE52F0}"/>
              </a:ext>
            </a:extLst>
          </p:cNvPr>
          <p:cNvCxnSpPr>
            <a:cxnSpLocks/>
          </p:cNvCxnSpPr>
          <p:nvPr/>
        </p:nvCxnSpPr>
        <p:spPr>
          <a:xfrm flipH="1">
            <a:off x="1312967" y="2239284"/>
            <a:ext cx="253897" cy="1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5029DE0-7589-4C26-9329-706A5ED577AD}"/>
              </a:ext>
            </a:extLst>
          </p:cNvPr>
          <p:cNvSpPr txBox="1"/>
          <p:nvPr/>
        </p:nvSpPr>
        <p:spPr>
          <a:xfrm>
            <a:off x="728664" y="2719581"/>
            <a:ext cx="114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Off-shore wind turbines</a:t>
            </a:r>
            <a:endParaRPr lang="nl-NL" sz="12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CC3DAE5-1CCE-4FAE-A9AE-73C052755B52}"/>
              </a:ext>
            </a:extLst>
          </p:cNvPr>
          <p:cNvCxnSpPr>
            <a:cxnSpLocks/>
          </p:cNvCxnSpPr>
          <p:nvPr/>
        </p:nvCxnSpPr>
        <p:spPr>
          <a:xfrm flipV="1">
            <a:off x="553413" y="2894817"/>
            <a:ext cx="352051" cy="55597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24597EB-58BB-432E-BE7F-962E75722576}"/>
              </a:ext>
            </a:extLst>
          </p:cNvPr>
          <p:cNvCxnSpPr>
            <a:cxnSpLocks/>
          </p:cNvCxnSpPr>
          <p:nvPr/>
        </p:nvCxnSpPr>
        <p:spPr>
          <a:xfrm flipH="1">
            <a:off x="4184213" y="1981991"/>
            <a:ext cx="1" cy="453469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8DC9B81-6644-4A87-B6BC-7E66B7AD4776}"/>
              </a:ext>
            </a:extLst>
          </p:cNvPr>
          <p:cNvSpPr txBox="1"/>
          <p:nvPr/>
        </p:nvSpPr>
        <p:spPr>
          <a:xfrm>
            <a:off x="3612713" y="2375664"/>
            <a:ext cx="114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Protein of the future</a:t>
            </a:r>
            <a:endParaRPr lang="nl-NL" sz="12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EA69343-EB8B-4A5F-869D-09F97AF0363F}"/>
              </a:ext>
            </a:extLst>
          </p:cNvPr>
          <p:cNvCxnSpPr>
            <a:cxnSpLocks/>
          </p:cNvCxnSpPr>
          <p:nvPr/>
        </p:nvCxnSpPr>
        <p:spPr>
          <a:xfrm flipV="1">
            <a:off x="2995137" y="1221628"/>
            <a:ext cx="258131" cy="78213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CB13464-375B-40BD-9DA4-0D92F405CDF8}"/>
              </a:ext>
            </a:extLst>
          </p:cNvPr>
          <p:cNvSpPr txBox="1"/>
          <p:nvPr/>
        </p:nvSpPr>
        <p:spPr>
          <a:xfrm>
            <a:off x="3179679" y="1055058"/>
            <a:ext cx="1143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Smart grids</a:t>
            </a:r>
            <a:endParaRPr lang="nl-NL" sz="1200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1600878-A302-4504-BCF6-8964E77F7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031" y="3292037"/>
            <a:ext cx="1651644" cy="1848218"/>
          </a:xfrm>
          <a:prstGeom prst="rect">
            <a:avLst/>
          </a:prstGeom>
        </p:spPr>
      </p:pic>
      <p:pic>
        <p:nvPicPr>
          <p:cNvPr id="1028" name="Picture 4" descr="Map of France showing the sample collection site. a Toulouse, indicated...  | Download Scientific Diagram">
            <a:extLst>
              <a:ext uri="{FF2B5EF4-FFF2-40B4-BE49-F238E27FC236}">
                <a16:creationId xmlns:a16="http://schemas.microsoft.com/office/drawing/2014/main" id="{EEFD1E25-2B13-43EF-A414-F6AC4F066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0" r="54665" b="5586"/>
          <a:stretch/>
        </p:blipFill>
        <p:spPr bwMode="auto">
          <a:xfrm>
            <a:off x="8065672" y="0"/>
            <a:ext cx="1087844" cy="138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293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1DB242-46DC-CE8F-601A-673E9D197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8622BF-0B9D-0851-F011-19F4DF2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FC2C1-F5CC-54AE-EBEA-679084A54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84"/>
            <a:ext cx="9144000" cy="49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6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CB919A-C5DD-40EC-9C7F-F5F069BAD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900"/>
            <a:ext cx="8534400" cy="46202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E63352-C706-47A4-89E3-D4E3F19B3EC1}"/>
              </a:ext>
            </a:extLst>
          </p:cNvPr>
          <p:cNvSpPr/>
          <p:nvPr/>
        </p:nvSpPr>
        <p:spPr>
          <a:xfrm>
            <a:off x="0" y="4838383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Uhlbach, W., Balland, P.A. &amp;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Scherngell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T. (2022); Industry and Innovation, 29 (4): 511-532.</a:t>
            </a:r>
            <a:endParaRPr lang="nl-NL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35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DCD2D3-2DE2-4EFF-9F8F-745159FA1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8382000" cy="3505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Local capabilities are key but so are </a:t>
            </a:r>
            <a:r>
              <a:rPr lang="en-US" dirty="0">
                <a:solidFill>
                  <a:srgbClr val="3333B2"/>
                </a:solidFill>
              </a:rPr>
              <a:t>external</a:t>
            </a:r>
            <a:r>
              <a:rPr lang="en-US" dirty="0"/>
              <a:t> linkages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Balland and Boschma (2019) show that regions that collaborate with </a:t>
            </a:r>
            <a:r>
              <a:rPr lang="en-US" dirty="0">
                <a:solidFill>
                  <a:srgbClr val="3333B2"/>
                </a:solidFill>
              </a:rPr>
              <a:t>complementary</a:t>
            </a:r>
            <a:r>
              <a:rPr lang="en-US" dirty="0"/>
              <a:t> regions more likely to develop successful specializations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A key issue to identify the right regions as </a:t>
            </a:r>
            <a:r>
              <a:rPr lang="en-US" dirty="0">
                <a:solidFill>
                  <a:srgbClr val="3333B2"/>
                </a:solidFill>
              </a:rPr>
              <a:t>strategic partners </a:t>
            </a:r>
            <a:r>
              <a:rPr lang="en-US" dirty="0"/>
              <a:t>as part of S3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Strategic partners not just any regions but the ones that can provide </a:t>
            </a:r>
            <a:r>
              <a:rPr lang="en-US" dirty="0">
                <a:solidFill>
                  <a:srgbClr val="3333B2"/>
                </a:solidFill>
              </a:rPr>
              <a:t>missing</a:t>
            </a:r>
            <a:r>
              <a:rPr lang="en-US" dirty="0"/>
              <a:t> capabilities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9F4194-77F1-4392-8912-C899071F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Beyond local capabilities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224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1295400" y="967962"/>
            <a:ext cx="0" cy="319648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295400" y="4164444"/>
            <a:ext cx="66294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95400" y="4240644"/>
            <a:ext cx="6629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Distance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3401" y="763418"/>
            <a:ext cx="492443" cy="3377215"/>
          </a:xfrm>
          <a:prstGeom prst="rect">
            <a:avLst/>
          </a:prstGeom>
          <a:solidFill>
            <a:schemeClr val="bg1"/>
          </a:solidFill>
        </p:spPr>
        <p:txBody>
          <a:bodyPr vert="vert270"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Added Relatedness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>
            <a:cxnSpLocks/>
            <a:endCxn id="10" idx="7"/>
          </p:cNvCxnSpPr>
          <p:nvPr/>
        </p:nvCxnSpPr>
        <p:spPr>
          <a:xfrm>
            <a:off x="1447800" y="2530007"/>
            <a:ext cx="1828942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  <a:stCxn id="10" idx="4"/>
          </p:cNvCxnSpPr>
          <p:nvPr/>
        </p:nvCxnSpPr>
        <p:spPr>
          <a:xfrm>
            <a:off x="3189655" y="2742342"/>
            <a:ext cx="0" cy="1277208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B54179-A447-448B-9E34-B0542C7518CC}"/>
              </a:ext>
            </a:extLst>
          </p:cNvPr>
          <p:cNvSpPr/>
          <p:nvPr/>
        </p:nvSpPr>
        <p:spPr>
          <a:xfrm>
            <a:off x="3066494" y="2493576"/>
            <a:ext cx="246321" cy="2487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F4CAE2-FDF9-43AA-8F5B-8DDD2667F8FE}"/>
              </a:ext>
            </a:extLst>
          </p:cNvPr>
          <p:cNvSpPr/>
          <p:nvPr/>
        </p:nvSpPr>
        <p:spPr>
          <a:xfrm>
            <a:off x="1504338" y="794389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cap="small" dirty="0">
                <a:latin typeface="Comic Sans MS" panose="030F0702030302020204" pitchFamily="66" charset="0"/>
              </a:rPr>
              <a:t>Technology </a:t>
            </a:r>
            <a:r>
              <a:rPr lang="en-US" b="1" i="1" cap="small" dirty="0" err="1">
                <a:latin typeface="Comic Sans MS" panose="030F0702030302020204" pitchFamily="66" charset="0"/>
              </a:rPr>
              <a:t>i</a:t>
            </a:r>
            <a:endParaRPr lang="nl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915952-6EBA-479E-9986-475146F765D7}"/>
              </a:ext>
            </a:extLst>
          </p:cNvPr>
          <p:cNvSpPr/>
          <p:nvPr/>
        </p:nvSpPr>
        <p:spPr>
          <a:xfrm>
            <a:off x="4962912" y="1370235"/>
            <a:ext cx="1313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cap="small" dirty="0">
                <a:latin typeface="Comic Sans MS" panose="030F0702030302020204" pitchFamily="66" charset="0"/>
              </a:rPr>
              <a:t>Region C </a:t>
            </a:r>
          </a:p>
          <a:p>
            <a:r>
              <a:rPr lang="en-US" b="1" i="1" cap="small" dirty="0">
                <a:latin typeface="Comic Sans MS" panose="030F0702030302020204" pitchFamily="66" charset="0"/>
              </a:rPr>
              <a:t>(+ 50%)</a:t>
            </a:r>
            <a:endParaRPr lang="nl-NL" dirty="0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516B674D-4691-4997-B814-B5210891A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How to find strategic partners?</a:t>
            </a:r>
            <a:endParaRPr lang="nl-NL" dirty="0">
              <a:solidFill>
                <a:srgbClr val="3333B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1D2D10-C9E1-4400-BEEB-BD69CBF56D07}"/>
              </a:ext>
            </a:extLst>
          </p:cNvPr>
          <p:cNvSpPr/>
          <p:nvPr/>
        </p:nvSpPr>
        <p:spPr>
          <a:xfrm>
            <a:off x="3341389" y="2412178"/>
            <a:ext cx="13163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cap="small" dirty="0">
                <a:latin typeface="Comic Sans MS" panose="030F0702030302020204" pitchFamily="66" charset="0"/>
              </a:rPr>
              <a:t>Region B </a:t>
            </a:r>
          </a:p>
          <a:p>
            <a:r>
              <a:rPr lang="en-US" b="1" i="1" cap="small" dirty="0">
                <a:latin typeface="Comic Sans MS" panose="030F0702030302020204" pitchFamily="66" charset="0"/>
              </a:rPr>
              <a:t>(+ 30%)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98AF92-9CD2-4B7E-8C66-B712985043BE}"/>
              </a:ext>
            </a:extLst>
          </p:cNvPr>
          <p:cNvCxnSpPr>
            <a:cxnSpLocks/>
            <a:endCxn id="24" idx="7"/>
          </p:cNvCxnSpPr>
          <p:nvPr/>
        </p:nvCxnSpPr>
        <p:spPr>
          <a:xfrm>
            <a:off x="1371600" y="1544508"/>
            <a:ext cx="351511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BAA2E4-1EA8-4F83-825D-435FB7957B16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4799626" y="1756843"/>
            <a:ext cx="0" cy="226270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83995D6-D781-4F36-99A5-EB20FD76288F}"/>
              </a:ext>
            </a:extLst>
          </p:cNvPr>
          <p:cNvSpPr/>
          <p:nvPr/>
        </p:nvSpPr>
        <p:spPr>
          <a:xfrm>
            <a:off x="4676465" y="1508077"/>
            <a:ext cx="246321" cy="2487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0659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13289E-A750-429E-AB9F-662D0D984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5A406E-16C0-4C8E-B9A1-431BFA60A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6790215C-45ED-4DA7-ADC5-6339AF523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2" y="-817479"/>
            <a:ext cx="9123947" cy="596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621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492E28-00F0-4A92-AAFE-640380092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0C88F1-8222-416E-ADB9-9BE632A0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 descr="C:\Users\Pierre-Alex\Desktop\PCUMID031FS00038_1_LAGARDERE-BD.jpg">
            <a:extLst>
              <a:ext uri="{FF2B5EF4-FFF2-40B4-BE49-F238E27FC236}">
                <a16:creationId xmlns:a16="http://schemas.microsoft.com/office/drawing/2014/main" id="{C0949CA5-A920-4EA5-9B94-90BF407E4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4050" r="6750"/>
          <a:stretch>
            <a:fillRect/>
          </a:stretch>
        </p:blipFill>
        <p:spPr bwMode="auto">
          <a:xfrm>
            <a:off x="0" y="-400050"/>
            <a:ext cx="9192965" cy="68663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2671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EBB216C-C53C-428F-B506-14B4D8D13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0"/>
            <a:ext cx="7639050" cy="4982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6107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DCD2D3-2DE2-4EFF-9F8F-745159FA1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8382000" cy="3505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Regions need to continuously </a:t>
            </a:r>
            <a:r>
              <a:rPr lang="en-US" dirty="0">
                <a:solidFill>
                  <a:srgbClr val="3333B2"/>
                </a:solidFill>
              </a:rPr>
              <a:t>re-invent</a:t>
            </a:r>
            <a:r>
              <a:rPr lang="en-US" dirty="0"/>
              <a:t> themselves to secure long run prosperity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9F4194-77F1-4392-8912-C899071F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Key issues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811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DCD2D3-2DE2-4EFF-9F8F-745159FA1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8382000" cy="3505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Regions need to continuously </a:t>
            </a:r>
            <a:r>
              <a:rPr lang="en-US" dirty="0">
                <a:solidFill>
                  <a:srgbClr val="3333B2"/>
                </a:solidFill>
              </a:rPr>
              <a:t>re-invent</a:t>
            </a:r>
            <a:r>
              <a:rPr lang="en-US" dirty="0"/>
              <a:t> themselves to secure long run prosperity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Identify </a:t>
            </a:r>
            <a:r>
              <a:rPr lang="en-US" dirty="0">
                <a:solidFill>
                  <a:srgbClr val="3333B2"/>
                </a:solidFill>
              </a:rPr>
              <a:t>diversification opportunities</a:t>
            </a:r>
            <a:r>
              <a:rPr lang="en-US" dirty="0"/>
              <a:t> that upgrade the regional economy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9F4194-77F1-4392-8912-C899071F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Key issues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372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DCD2D3-2DE2-4EFF-9F8F-745159FA1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8382000" cy="3505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Regions need to continuously </a:t>
            </a:r>
            <a:r>
              <a:rPr lang="en-US" dirty="0">
                <a:solidFill>
                  <a:srgbClr val="3333B2"/>
                </a:solidFill>
              </a:rPr>
              <a:t>re-invent</a:t>
            </a:r>
            <a:r>
              <a:rPr lang="en-US" dirty="0"/>
              <a:t> themselves to secure long run prosperity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Identify </a:t>
            </a:r>
            <a:r>
              <a:rPr lang="en-US" dirty="0">
                <a:solidFill>
                  <a:srgbClr val="3333B2"/>
                </a:solidFill>
              </a:rPr>
              <a:t>diversification opportunities</a:t>
            </a:r>
            <a:r>
              <a:rPr lang="en-US" dirty="0"/>
              <a:t> that upgrade the regional economy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sz="2000" dirty="0"/>
              <a:t>By building on </a:t>
            </a:r>
            <a:r>
              <a:rPr lang="en-US" sz="2000" dirty="0">
                <a:solidFill>
                  <a:srgbClr val="3333B2"/>
                </a:solidFill>
              </a:rPr>
              <a:t>local</a:t>
            </a:r>
            <a:r>
              <a:rPr lang="en-US" sz="2000" dirty="0"/>
              <a:t> capabilities (internal relatedness) 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9F4194-77F1-4392-8912-C899071F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Key issues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337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DCD2D3-2DE2-4EFF-9F8F-745159FA1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8382000" cy="3505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Regions need to continuously </a:t>
            </a:r>
            <a:r>
              <a:rPr lang="en-US" dirty="0">
                <a:solidFill>
                  <a:srgbClr val="3333B2"/>
                </a:solidFill>
              </a:rPr>
              <a:t>re-invent</a:t>
            </a:r>
            <a:r>
              <a:rPr lang="en-US" dirty="0"/>
              <a:t> themselves to secure long run prosperity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Identify </a:t>
            </a:r>
            <a:r>
              <a:rPr lang="en-US" dirty="0">
                <a:solidFill>
                  <a:srgbClr val="3333B2"/>
                </a:solidFill>
              </a:rPr>
              <a:t>diversification opportunities</a:t>
            </a:r>
            <a:r>
              <a:rPr lang="en-US" dirty="0"/>
              <a:t> that upgrade the regional economy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sz="2000" dirty="0"/>
              <a:t>By building on </a:t>
            </a:r>
            <a:r>
              <a:rPr lang="en-US" sz="2000" dirty="0">
                <a:solidFill>
                  <a:srgbClr val="3333B2"/>
                </a:solidFill>
              </a:rPr>
              <a:t>local</a:t>
            </a:r>
            <a:r>
              <a:rPr lang="en-US" sz="2000" dirty="0"/>
              <a:t> capabilities (internal relatedness) 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sz="2000" dirty="0"/>
              <a:t>By </a:t>
            </a:r>
            <a:r>
              <a:rPr lang="en-US" sz="2000" dirty="0">
                <a:solidFill>
                  <a:srgbClr val="3333B2"/>
                </a:solidFill>
              </a:rPr>
              <a:t>connecting</a:t>
            </a:r>
            <a:r>
              <a:rPr lang="en-US" sz="2000" dirty="0"/>
              <a:t> to regions that have </a:t>
            </a:r>
            <a:r>
              <a:rPr lang="en-US" sz="2000" dirty="0">
                <a:solidFill>
                  <a:srgbClr val="3333B2"/>
                </a:solidFill>
              </a:rPr>
              <a:t>complementary</a:t>
            </a:r>
            <a:r>
              <a:rPr lang="en-US" sz="2000" dirty="0"/>
              <a:t> capabilities (external relatedness)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9F4194-77F1-4392-8912-C899071F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Key issues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033533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</Template>
  <TotalTime>0</TotalTime>
  <Words>619</Words>
  <Application>Microsoft Office PowerPoint</Application>
  <PresentationFormat>On-screen Show (16:9)</PresentationFormat>
  <Paragraphs>106</Paragraphs>
  <Slides>27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Comic Sans MS</vt:lpstr>
      <vt:lpstr>Helvetica</vt:lpstr>
      <vt:lpstr>Verdana</vt:lpstr>
      <vt:lpstr>Beamer</vt:lpstr>
      <vt:lpstr>Equation</vt:lpstr>
      <vt:lpstr>The Principle of Relatedness Local &amp; Global Knowledge Sourcing  Pierre-Alexandre Balland </vt:lpstr>
      <vt:lpstr>PowerPoint Presentation</vt:lpstr>
      <vt:lpstr>PowerPoint Presentation</vt:lpstr>
      <vt:lpstr>PowerPoint Presentation</vt:lpstr>
      <vt:lpstr>PowerPoint Presentation</vt:lpstr>
      <vt:lpstr>Key issues</vt:lpstr>
      <vt:lpstr>Key issues</vt:lpstr>
      <vt:lpstr>Key issues</vt:lpstr>
      <vt:lpstr>Key issues</vt:lpstr>
      <vt:lpstr>Most influential languages</vt:lpstr>
      <vt:lpstr>The product                                               space </vt:lpstr>
      <vt:lpstr>The technology                                           space </vt:lpstr>
      <vt:lpstr>US knowledge space prior to the AI revolution</vt:lpstr>
      <vt:lpstr>EU knowledge space prior to the AI revolution</vt:lpstr>
      <vt:lpstr>The principle of relatedness</vt:lpstr>
      <vt:lpstr>PowerPoint Presentation</vt:lpstr>
      <vt:lpstr>The density of related technologies</vt:lpstr>
      <vt:lpstr>PowerPoint Presentation</vt:lpstr>
      <vt:lpstr>PowerPoint Presentation</vt:lpstr>
      <vt:lpstr>PowerPoint Presentation</vt:lpstr>
      <vt:lpstr>Evidence-based framework for S3</vt:lpstr>
      <vt:lpstr>Smart Investment Framework</vt:lpstr>
      <vt:lpstr>The case of the Toulouse region</vt:lpstr>
      <vt:lpstr>PowerPoint Presentation</vt:lpstr>
      <vt:lpstr>PowerPoint Presentation</vt:lpstr>
      <vt:lpstr>Beyond local capabilities</vt:lpstr>
      <vt:lpstr>How to find strategic partners?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2014-06-04T09:43:42Z</dcterms:created>
  <dcterms:modified xsi:type="dcterms:W3CDTF">2023-10-10T08:52:54Z</dcterms:modified>
</cp:coreProperties>
</file>